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959"/>
    <a:srgbClr val="F078A6"/>
    <a:srgbClr val="9CEEEA"/>
    <a:srgbClr val="C54C43"/>
    <a:srgbClr val="E9A9D8"/>
    <a:srgbClr val="D96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4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3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5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6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2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2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7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2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6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7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8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D133-ACE8-414C-9C4C-474696D5DB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438B-69FA-4B52-8C9D-50E9D18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4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EB9BAD8-D7CF-4312-BB37-B3FCF62568E9}"/>
              </a:ext>
            </a:extLst>
          </p:cNvPr>
          <p:cNvSpPr/>
          <p:nvPr/>
        </p:nvSpPr>
        <p:spPr>
          <a:xfrm>
            <a:off x="8750104" y="-98614"/>
            <a:ext cx="3441895" cy="11777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Апрель 2023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893D80C-8471-4F91-A69F-68ED7088F3F0}"/>
              </a:ext>
            </a:extLst>
          </p:cNvPr>
          <p:cNvSpPr/>
          <p:nvPr/>
        </p:nvSpPr>
        <p:spPr>
          <a:xfrm>
            <a:off x="-174065" y="-98615"/>
            <a:ext cx="9346200" cy="11866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МОУ «СОШ №4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г.Ершова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Саратовской области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им. Героя Советского Союза Спирина В.Р.»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21731B-7670-44DD-9E57-6C39DBB1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936" y="949554"/>
            <a:ext cx="3587261" cy="3587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A18B67-334F-4678-9D25-E710AD0FD2A0}"/>
              </a:ext>
            </a:extLst>
          </p:cNvPr>
          <p:cNvSpPr txBox="1"/>
          <p:nvPr/>
        </p:nvSpPr>
        <p:spPr>
          <a:xfrm>
            <a:off x="3945987" y="1431068"/>
            <a:ext cx="69916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ШКОЛЬНЫЙ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ВЕСТНИК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02332DF-CD60-48A5-8AEE-069CDD032B47}"/>
              </a:ext>
            </a:extLst>
          </p:cNvPr>
          <p:cNvSpPr/>
          <p:nvPr/>
        </p:nvSpPr>
        <p:spPr>
          <a:xfrm>
            <a:off x="0" y="4107907"/>
            <a:ext cx="7441809" cy="29378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0BE5C44-A79F-446B-8A5B-DB30BA5ED921}"/>
              </a:ext>
            </a:extLst>
          </p:cNvPr>
          <p:cNvSpPr/>
          <p:nvPr/>
        </p:nvSpPr>
        <p:spPr>
          <a:xfrm>
            <a:off x="4725807" y="4843178"/>
            <a:ext cx="7466192" cy="24999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31459E-FDE8-425A-880B-462E70CFB33F}"/>
              </a:ext>
            </a:extLst>
          </p:cNvPr>
          <p:cNvSpPr txBox="1"/>
          <p:nvPr/>
        </p:nvSpPr>
        <p:spPr>
          <a:xfrm>
            <a:off x="5029199" y="5144929"/>
            <a:ext cx="7441809" cy="11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Голосование по выбору объектов для благоустройства</a:t>
            </a:r>
          </a:p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 Black" panose="020B0A04020102020204" pitchFamily="34" charset="0"/>
              </a:rPr>
              <a:t>Главная победа детской организации!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68D82-F12E-4B0A-80FF-BA9EF81A62B7}"/>
              </a:ext>
            </a:extLst>
          </p:cNvPr>
          <p:cNvSpPr txBox="1"/>
          <p:nvPr/>
        </p:nvSpPr>
        <p:spPr>
          <a:xfrm>
            <a:off x="0" y="4414207"/>
            <a:ext cx="6999155" cy="11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Учитель с большой б</a:t>
            </a:r>
            <a:r>
              <a:rPr lang="ru-RU" sz="2000" dirty="0" err="1">
                <a:solidFill>
                  <a:prstClr val="white"/>
                </a:solidFill>
                <a:latin typeface="Arial Black" panose="020B0A04020102020204" pitchFamily="34" charset="0"/>
              </a:rPr>
              <a:t>уквы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Двойной юбилей!</a:t>
            </a:r>
          </a:p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Советник по воспитанию</a:t>
            </a:r>
          </a:p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61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7AA7E3-E705-475C-A904-12036F04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55" y="-98936"/>
            <a:ext cx="3488841" cy="13228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4EA855-9964-4CD4-B7D6-AA2640F5F417}"/>
              </a:ext>
            </a:extLst>
          </p:cNvPr>
          <p:cNvSpPr txBox="1"/>
          <p:nvPr/>
        </p:nvSpPr>
        <p:spPr>
          <a:xfrm>
            <a:off x="116238" y="170062"/>
            <a:ext cx="30932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Учитель с большой буквы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77FBB2C-FD09-4F5D-8D33-E4D5C5E2AF31}"/>
              </a:ext>
            </a:extLst>
          </p:cNvPr>
          <p:cNvSpPr/>
          <p:nvPr/>
        </p:nvSpPr>
        <p:spPr>
          <a:xfrm>
            <a:off x="4699118" y="-564793"/>
            <a:ext cx="9492025" cy="835620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6B682B-D7EB-41B5-9D37-E1BD1142C42F}"/>
              </a:ext>
            </a:extLst>
          </p:cNvPr>
          <p:cNvSpPr txBox="1"/>
          <p:nvPr/>
        </p:nvSpPr>
        <p:spPr>
          <a:xfrm>
            <a:off x="5841762" y="1336431"/>
            <a:ext cx="6115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Учитель английского языка МОУ СОШ 4 г. Ершова Саратовской области Бабаян Ани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Арамовна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вошла в 6ку супер финала регионального этапа Всероссийского конкурса «Учитель года – 2023».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Ани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Арамовна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достойно представила свой район и школу и с лёгкостью и профессионализмом прошла все испытания.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Ани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Арамовна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мы от души поздравляем Вас и желаем дальнейших успехов и профессионального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роста,личного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счастья, здоровья Вам и Вашим близким. Школа гордится Вами!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97FF2E-4607-66FB-2870-887CB8D7F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98" y="1223890"/>
            <a:ext cx="3967629" cy="529017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4410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44D4F0D-F34F-4044-A7BF-3D9FE491AE50}"/>
              </a:ext>
            </a:extLst>
          </p:cNvPr>
          <p:cNvSpPr/>
          <p:nvPr/>
        </p:nvSpPr>
        <p:spPr>
          <a:xfrm>
            <a:off x="-546603" y="-154744"/>
            <a:ext cx="9037459" cy="116626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Двойной юбилей!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FCF35AB-3E3D-4A73-8C3E-968C71BBA47B}"/>
              </a:ext>
            </a:extLst>
          </p:cNvPr>
          <p:cNvSpPr/>
          <p:nvPr/>
        </p:nvSpPr>
        <p:spPr>
          <a:xfrm>
            <a:off x="5416062" y="-379828"/>
            <a:ext cx="9795803" cy="86403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5948F-DFB7-C779-C35B-26C1FDF1A4B2}"/>
              </a:ext>
            </a:extLst>
          </p:cNvPr>
          <p:cNvSpPr txBox="1"/>
          <p:nvPr/>
        </p:nvSpPr>
        <p:spPr>
          <a:xfrm>
            <a:off x="6516746" y="895407"/>
            <a:ext cx="54430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В этом году городу Ершову исполняется 130 лет, а Ершовскому району - 95 лет.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Ершов основан в 1893 году в связи со строительством </a:t>
            </a:r>
            <a:r>
              <a:rPr lang="ru-RU" sz="12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Рязано</a:t>
            </a:r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-Уральской железной дороги как посёлок при станции Ершов . 25 октября 1894 года был открыт участок Покровск—Уральск. 28 августа 1895 года вступила в строй ветка Ершов—Николаевск.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В 1897 году Ершов впервые упомянут в отчёте Земской управы Новоузенского уезда как населённый пункт. До октября 1917 года Ершов входил в состав Новоузенского уезда Самарской губернии.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В 1898 году в Ершове началось строительство Локомотивного депо. Одновременно строились мастерские по мелкому ремонту узкоколейных паровозов.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В 1867 году в 30 км от Ершова на левом берегу реки Большой </a:t>
            </a:r>
            <a:r>
              <a:rPr lang="ru-RU" sz="12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Кушум</a:t>
            </a:r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 в селе Столыпино было основано заведение Столыпинских минеральных вод. Для сообщения со станцией использовались лошади и автомобиль. Потом бальнеологический курорт, ныне — санаторий им. Чапаева.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В 1900 году в Ершове открываются частные предприятия: нумера купца Власова, мясная лавка </a:t>
            </a:r>
            <a:r>
              <a:rPr lang="ru-RU" sz="1200" dirty="0" err="1">
                <a:solidFill>
                  <a:schemeClr val="bg1"/>
                </a:solidFill>
                <a:latin typeface="Arial Black" panose="020B0A04020102020204" pitchFamily="34" charset="0"/>
              </a:rPr>
              <a:t>Чакаев</a:t>
            </a:r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, братья Беккер — бывший фирменный магазин </a:t>
            </a:r>
            <a:r>
              <a:rPr lang="ru-RU" sz="1200" dirty="0" err="1">
                <a:solidFill>
                  <a:schemeClr val="bg1"/>
                </a:solidFill>
                <a:latin typeface="Arial Black" panose="020B0A04020102020204" pitchFamily="34" charset="0"/>
              </a:rPr>
              <a:t>горпищекомбината</a:t>
            </a:r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. Братьям Решетниковым принадлежала пекарня. В 1904 году в Ершове открылась первая церковно-приходская школа.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К концу 1914 года население Ершова перевалило за 1000 человек. Накануне февральской революции проживало 1200 жителей. Это были в основном железнодорожники, рабочие, грузчики и крестьяне.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4AECBB-284A-9ABD-628B-61F114EE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521"/>
            <a:ext cx="4425144" cy="33188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C53E2F-D9B5-9545-2319-4920CDB37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42" y="3352158"/>
            <a:ext cx="4763341" cy="31755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6536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1FCEC7C-A335-48DB-B220-F60D8A2667FC}"/>
              </a:ext>
            </a:extLst>
          </p:cNvPr>
          <p:cNvSpPr/>
          <p:nvPr/>
        </p:nvSpPr>
        <p:spPr>
          <a:xfrm>
            <a:off x="5802034" y="3018316"/>
            <a:ext cx="6901092" cy="4113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A176700-2102-4CA8-8CDD-863D0EC5E660}"/>
              </a:ext>
            </a:extLst>
          </p:cNvPr>
          <p:cNvSpPr/>
          <p:nvPr/>
        </p:nvSpPr>
        <p:spPr>
          <a:xfrm>
            <a:off x="8118139" y="-589346"/>
            <a:ext cx="4740811" cy="3333420"/>
          </a:xfrm>
          <a:prstGeom prst="ellipse">
            <a:avLst/>
          </a:prstGeom>
          <a:solidFill>
            <a:srgbClr val="E9A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Советник по воспитанию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305641-8732-4DFB-93B9-B83D08DC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7319">
            <a:off x="-179631" y="175522"/>
            <a:ext cx="3986373" cy="18036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4F0E29-63F0-0DB6-F29B-2C206566D7C8}"/>
              </a:ext>
            </a:extLst>
          </p:cNvPr>
          <p:cNvSpPr txBox="1"/>
          <p:nvPr/>
        </p:nvSpPr>
        <p:spPr>
          <a:xfrm>
            <a:off x="6162376" y="3429000"/>
            <a:ext cx="60296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26 апреля отмечается Международный день памяти жертв радиационных аварий и катастроф.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В </a:t>
            </a:r>
            <a:r>
              <a:rPr lang="ru-RU" sz="1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предверии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 дня памяти прошла встреча с членами общественной организации Ершовского отделения "Чернобыль", ликвидаторами аварии на Чернобыльской атомной электростанции Анатолием Владимировичем Посадским и Сергеем Анатольевичем Елизаровым.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В ходе встречи непосредственные участники поделились своими воспоминаниями и переживаниями с ребятами. Те, в свою очередь с трепетом и вниманием слушали гостей. Встреча дала ответы на многие вопросы обучающихся.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4D0D07-BC35-A866-704D-71627405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10" y="2412390"/>
            <a:ext cx="5258539" cy="39480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E3FE9A-4122-1569-1A5F-02F0B95687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29" b="10956"/>
          <a:stretch/>
        </p:blipFill>
        <p:spPr>
          <a:xfrm>
            <a:off x="4342670" y="-109762"/>
            <a:ext cx="3394118" cy="3333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270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5B6F828-6B3B-7232-F2D8-A4001B6B09A9}"/>
              </a:ext>
            </a:extLst>
          </p:cNvPr>
          <p:cNvSpPr/>
          <p:nvPr/>
        </p:nvSpPr>
        <p:spPr>
          <a:xfrm>
            <a:off x="4513944" y="-493485"/>
            <a:ext cx="8229600" cy="766354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6B0988-4B6A-E51B-D948-E4A56576F702}"/>
              </a:ext>
            </a:extLst>
          </p:cNvPr>
          <p:cNvSpPr/>
          <p:nvPr/>
        </p:nvSpPr>
        <p:spPr>
          <a:xfrm>
            <a:off x="6035998" y="1190171"/>
            <a:ext cx="6207004" cy="16110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>
                <a:latin typeface="Arial Black" panose="020B0A04020102020204" pitchFamily="34" charset="0"/>
              </a:rPr>
              <a:t>Волонтëры</a:t>
            </a:r>
            <a:r>
              <a:rPr lang="ru-RU" sz="1600" dirty="0">
                <a:latin typeface="Arial Black" panose="020B0A04020102020204" pitchFamily="34" charset="0"/>
              </a:rPr>
              <a:t> МОУ «СОШ №4 г. Ершова» приглашают граждан принять участие в Всероссийском голосовании формирования комфортной городской среды.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9514D5C-A06F-4A5F-8586-D345C5F69273}"/>
              </a:ext>
            </a:extLst>
          </p:cNvPr>
          <p:cNvSpPr/>
          <p:nvPr/>
        </p:nvSpPr>
        <p:spPr>
          <a:xfrm>
            <a:off x="3657600" y="2592"/>
            <a:ext cx="8882743" cy="14172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Голосование по выбору объектов для благоустройства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302986C-8118-6DE4-FD8F-C17CCC230536}"/>
              </a:ext>
            </a:extLst>
          </p:cNvPr>
          <p:cNvSpPr/>
          <p:nvPr/>
        </p:nvSpPr>
        <p:spPr>
          <a:xfrm>
            <a:off x="-300300" y="-391885"/>
            <a:ext cx="4983700" cy="7765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91566-37CE-D5FB-5786-CA7244C02DD4}"/>
              </a:ext>
            </a:extLst>
          </p:cNvPr>
          <p:cNvSpPr txBox="1"/>
          <p:nvPr/>
        </p:nvSpPr>
        <p:spPr>
          <a:xfrm>
            <a:off x="219290" y="2207775"/>
            <a:ext cx="4146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Уже третий год я принимаю активное участие в голосовании по выбору объектов для благоустройства. Стать волонтером проекта ФКГС меня побудило желание изменить в лучшую сторону свой родной уголок. Мне важно принимать непосредственное участие в этом процессе, ведь я чувствую свою ответственность за изменения, происходящие в Ершове. Принимая участие в проекте, я выражаю любовь к своей малой Родине.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Жителям нашего города важно голосовать за благоустройство Ершова. Ведь в первую очередь именно от нас, жителей этого города, зависит дальнейшая его судьба. Каждый человек, принимая участие в голосовании, может таким образом выразить любовь к своей малой Родине и помочь ей стать комфортнее для нас.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-Президент детской организации «Союз беспокойных сердец», Гаврилов Виктор.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373C2C-FC96-CD9C-51D9-FE6F6B109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3628"/>
          <a:stretch/>
        </p:blipFill>
        <p:spPr>
          <a:xfrm>
            <a:off x="1234897" y="17957"/>
            <a:ext cx="2177332" cy="2354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C3739A-B015-5034-A7E7-5B061FB86846}"/>
              </a:ext>
            </a:extLst>
          </p:cNvPr>
          <p:cNvSpPr txBox="1"/>
          <p:nvPr/>
        </p:nvSpPr>
        <p:spPr>
          <a:xfrm>
            <a:off x="6147003" y="3245686"/>
            <a:ext cx="6095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Впервые я познакомился с волонтёрской деятельностью, в том числе и с голосованием по благоустройстве города, в 8 классе. В это время я начал активно участвовать в различных мероприятиях и акциях, что впоследствии повлияло на моё желание стать волонтёром. Помимо желания быть активистом, на решение влиться в круги волонтёров так же повлияло чувство удовлетворения при оказании помощи родному городу, будь то субботники или упомянутое выше голосование по благоустройству городской среды, в котором я участвую ежегодно, на протяжении трёх лет. Опыт, полученный при проведении опроса граждан, позволил мне вести себя менее замкнуто при знакомстве с людьми, а так-же с интересом потратить довольно много времени, а главное, на благо Ершова.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r>
              <a:rPr lang="ru-RU" sz="12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Волонтëр</a:t>
            </a:r>
            <a:r>
              <a:rPr lang="ru-RU" sz="1200" dirty="0">
                <a:solidFill>
                  <a:schemeClr val="bg1"/>
                </a:solidFill>
                <a:latin typeface="Arial Black" panose="020B0A04020102020204" pitchFamily="34" charset="0"/>
              </a:rPr>
              <a:t> ФКГС, Елисеев Дмитрий.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A51D64-CA7C-6BFE-85BE-9769964BB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333"/>
          <a:stretch/>
        </p:blipFill>
        <p:spPr>
          <a:xfrm>
            <a:off x="4662816" y="3063716"/>
            <a:ext cx="1633059" cy="18343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143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44D4F0D-F34F-4044-A7BF-3D9FE491AE50}"/>
              </a:ext>
            </a:extLst>
          </p:cNvPr>
          <p:cNvSpPr/>
          <p:nvPr/>
        </p:nvSpPr>
        <p:spPr>
          <a:xfrm>
            <a:off x="-546603" y="-154744"/>
            <a:ext cx="9037459" cy="11662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Главная победа детской организации!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DA45A0-08F3-1363-57F3-2BAEE2A8D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5" y="1090540"/>
            <a:ext cx="6096000" cy="28098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FCF35AB-3E3D-4A73-8C3E-968C71BBA47B}"/>
              </a:ext>
            </a:extLst>
          </p:cNvPr>
          <p:cNvSpPr/>
          <p:nvPr/>
        </p:nvSpPr>
        <p:spPr>
          <a:xfrm>
            <a:off x="5416062" y="-379828"/>
            <a:ext cx="9795803" cy="86403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5948F-DFB7-C779-C35B-26C1FDF1A4B2}"/>
              </a:ext>
            </a:extLst>
          </p:cNvPr>
          <p:cNvSpPr txBox="1"/>
          <p:nvPr/>
        </p:nvSpPr>
        <p:spPr>
          <a:xfrm>
            <a:off x="6354383" y="1401173"/>
            <a:ext cx="57042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Подведены итоги муниципального конкурса «Лидеры Заволжья».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Детская организация «Союз беспокойных сердец» стала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призëром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, заняв 3 место. А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еë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президент, Гаврилов Виктор занял 2 место.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Наша старшая вожатая, Эльвира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Тулегеновна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получила благодарность за высокий профессионализм, ответственное отношение к работе, преданность вожатской процессии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Поздравляем! Желаем успехов и дальнейших побед!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Хочется отметить, что ребята подготовили видео-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отчëт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о проделанной работе за 2022-2023 учебный год, его вы можете увидеть в официальной группе в социальной сети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Вконтакте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ДО «СБС»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DC557F-A1D0-5E5E-6A69-F879AA723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 t="5519" r="14268" b="37025"/>
          <a:stretch/>
        </p:blipFill>
        <p:spPr>
          <a:xfrm rot="21123423">
            <a:off x="-10831" y="3425867"/>
            <a:ext cx="3235649" cy="3135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A11CA0-0196-1AB7-8A92-DE809575AC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2" t="20431" r="10777" b="22963"/>
          <a:stretch/>
        </p:blipFill>
        <p:spPr>
          <a:xfrm rot="600489">
            <a:off x="3290413" y="3916831"/>
            <a:ext cx="2629792" cy="2644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266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803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vityok_sanych07@outlook.com</dc:creator>
  <cp:lastModifiedBy>Vitusha</cp:lastModifiedBy>
  <cp:revision>7</cp:revision>
  <dcterms:created xsi:type="dcterms:W3CDTF">2023-01-24T19:11:27Z</dcterms:created>
  <dcterms:modified xsi:type="dcterms:W3CDTF">2023-05-09T17:23:58Z</dcterms:modified>
</cp:coreProperties>
</file>